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8" r:id="rId7"/>
    <p:sldId id="259" r:id="rId8"/>
    <p:sldId id="267" r:id="rId9"/>
    <p:sldId id="274" r:id="rId10"/>
    <p:sldId id="272" r:id="rId11"/>
    <p:sldId id="273" r:id="rId12"/>
    <p:sldId id="269" r:id="rId13"/>
    <p:sldId id="265" r:id="rId14"/>
  </p:sldIdLst>
  <p:sldSz cx="18288000" cy="10287000"/>
  <p:notesSz cx="6858000" cy="9144000"/>
  <p:embeddedFontLst>
    <p:embeddedFont>
      <p:font typeface="Roca On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22" autoAdjust="0"/>
  </p:normalViewPr>
  <p:slideViewPr>
    <p:cSldViewPr>
      <p:cViewPr varScale="1">
        <p:scale>
          <a:sx n="43" d="100"/>
          <a:sy n="43" d="100"/>
        </p:scale>
        <p:origin x="8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59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167116" y="0"/>
            <a:ext cx="4120884" cy="10287000"/>
            <a:chOff x="0" y="0"/>
            <a:chExt cx="638433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8433" cy="1593725"/>
            </a:xfrm>
            <a:custGeom>
              <a:avLst/>
              <a:gdLst/>
              <a:ahLst/>
              <a:cxnLst/>
              <a:rect l="l" t="t" r="r" b="b"/>
              <a:pathLst>
                <a:path w="638433" h="1593725">
                  <a:moveTo>
                    <a:pt x="0" y="0"/>
                  </a:moveTo>
                  <a:lnTo>
                    <a:pt x="638433" y="0"/>
                  </a:lnTo>
                  <a:lnTo>
                    <a:pt x="63843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9139" r="-3913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925349" y="0"/>
            <a:ext cx="4120884" cy="10287000"/>
            <a:chOff x="0" y="0"/>
            <a:chExt cx="638433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8433" cy="1593725"/>
            </a:xfrm>
            <a:custGeom>
              <a:avLst/>
              <a:gdLst/>
              <a:ahLst/>
              <a:cxnLst/>
              <a:rect l="l" t="t" r="r" b="b"/>
              <a:pathLst>
                <a:path w="638433" h="1593725">
                  <a:moveTo>
                    <a:pt x="0" y="0"/>
                  </a:moveTo>
                  <a:lnTo>
                    <a:pt x="638433" y="0"/>
                  </a:lnTo>
                  <a:lnTo>
                    <a:pt x="63843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137340" r="-13734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046232" y="0"/>
            <a:ext cx="4120884" cy="10287000"/>
            <a:chOff x="0" y="0"/>
            <a:chExt cx="638433" cy="1593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8433" cy="1593725"/>
            </a:xfrm>
            <a:custGeom>
              <a:avLst/>
              <a:gdLst/>
              <a:ahLst/>
              <a:cxnLst/>
              <a:rect l="l" t="t" r="r" b="b"/>
              <a:pathLst>
                <a:path w="638433" h="1593725">
                  <a:moveTo>
                    <a:pt x="0" y="0"/>
                  </a:moveTo>
                  <a:lnTo>
                    <a:pt x="638433" y="0"/>
                  </a:lnTo>
                  <a:lnTo>
                    <a:pt x="63843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37340" r="-13734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21244" y="4028524"/>
            <a:ext cx="7711300" cy="277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87"/>
              </a:lnSpc>
            </a:pPr>
            <a:r>
              <a:rPr lang="en-US" sz="11541" dirty="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Hospitality Project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543" y="2328387"/>
            <a:ext cx="3858569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48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Atliq</a:t>
            </a: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Grand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BEF8A-EC11-C30E-1856-0BADF938A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5" y="24458"/>
            <a:ext cx="2162477" cy="1752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29AF1B-B3BC-AC0E-2746-89BA7DE17196}"/>
              </a:ext>
            </a:extLst>
          </p:cNvPr>
          <p:cNvSpPr txBox="1"/>
          <p:nvPr/>
        </p:nvSpPr>
        <p:spPr>
          <a:xfrm>
            <a:off x="1066800" y="800100"/>
            <a:ext cx="1478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5. What is the monthly trend of revenue realized?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4" name="Picture 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6EC76F0B-C5B2-1F35-B689-F4B43553A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3836"/>
            <a:ext cx="11382375" cy="561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A208E-01EE-0B9F-ADCC-A159BED2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0" y="2628219"/>
            <a:ext cx="4648849" cy="3658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37EFF8-2AA3-8F08-0845-4BC74969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200" y="6951485"/>
            <a:ext cx="4648849" cy="25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29AF1B-B3BC-AC0E-2746-89BA7DE17196}"/>
              </a:ext>
            </a:extLst>
          </p:cNvPr>
          <p:cNvSpPr txBox="1"/>
          <p:nvPr/>
        </p:nvSpPr>
        <p:spPr>
          <a:xfrm>
            <a:off x="1066800" y="800100"/>
            <a:ext cx="1478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system-ui"/>
              </a:rPr>
              <a:t>6.What is revenue realized by different hotels?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C2BB-EBB9-F26A-51BB-DD9F51F9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0" y="2400300"/>
            <a:ext cx="4744112" cy="4724400"/>
          </a:xfrm>
          <a:prstGeom prst="rect">
            <a:avLst/>
          </a:prstGeom>
        </p:spPr>
      </p:pic>
      <p:pic>
        <p:nvPicPr>
          <p:cNvPr id="6" name="Picture 5" descr="A computer code on a blue background&#10;&#10;AI-generated content may be incorrect.">
            <a:extLst>
              <a:ext uri="{FF2B5EF4-FFF2-40B4-BE49-F238E27FC236}">
                <a16:creationId xmlns:a16="http://schemas.microsoft.com/office/drawing/2014/main" id="{2E2ACC20-9740-4016-F087-5E5052EFB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47950"/>
            <a:ext cx="11077575" cy="422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E5D12-B6DD-3ECE-8A48-C0D694B82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196" y="7110761"/>
            <a:ext cx="3092604" cy="30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EB4704-1ADF-D852-7EDF-CAE4A526E10E}"/>
              </a:ext>
            </a:extLst>
          </p:cNvPr>
          <p:cNvSpPr txBox="1"/>
          <p:nvPr/>
        </p:nvSpPr>
        <p:spPr>
          <a:xfrm>
            <a:off x="1066800" y="800100"/>
            <a:ext cx="1478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system-ui"/>
              </a:rPr>
              <a:t>7. What is Average Ratings per city?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6C08400-CA47-0D7B-8F28-3297A7BEB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37135"/>
            <a:ext cx="11506200" cy="473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B286B-0D88-1597-AEEF-E4FE9A4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2569658"/>
            <a:ext cx="5181600" cy="4707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57AA1-8FF7-92C5-9000-5F78F21E8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7469246"/>
            <a:ext cx="3642320" cy="28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5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370258" cy="358140"/>
          </a:xfrm>
          <a:custGeom>
            <a:avLst/>
            <a:gdLst/>
            <a:ahLst/>
            <a:cxnLst/>
            <a:rect l="l" t="t" r="r" b="b"/>
            <a:pathLst>
              <a:path w="370258" h="358140">
                <a:moveTo>
                  <a:pt x="0" y="0"/>
                </a:moveTo>
                <a:lnTo>
                  <a:pt x="370258" y="0"/>
                </a:lnTo>
                <a:lnTo>
                  <a:pt x="370258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52023" y="4363642"/>
            <a:ext cx="11783954" cy="202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89"/>
              </a:lnSpc>
            </a:pPr>
            <a:r>
              <a:rPr lang="en-US" sz="16432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761872" y="6115701"/>
            <a:ext cx="10764255" cy="274381"/>
            <a:chOff x="0" y="0"/>
            <a:chExt cx="2835030" cy="722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5030" cy="72265"/>
            </a:xfrm>
            <a:custGeom>
              <a:avLst/>
              <a:gdLst/>
              <a:ahLst/>
              <a:cxnLst/>
              <a:rect l="l" t="t" r="r" b="b"/>
              <a:pathLst>
                <a:path w="2835030" h="72265">
                  <a:moveTo>
                    <a:pt x="0" y="0"/>
                  </a:moveTo>
                  <a:lnTo>
                    <a:pt x="2835030" y="0"/>
                  </a:lnTo>
                  <a:lnTo>
                    <a:pt x="2835030" y="72265"/>
                  </a:lnTo>
                  <a:lnTo>
                    <a:pt x="0" y="72265"/>
                  </a:lnTo>
                  <a:close/>
                </a:path>
              </a:pathLst>
            </a:custGeom>
            <a:solidFill>
              <a:srgbClr val="CA813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835030" cy="129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pic>
        <p:nvPicPr>
          <p:cNvPr id="9" name="Picture 8" descr="A white cat in a black circle&#10;&#10;AI-generated content may be incorrect.">
            <a:extLst>
              <a:ext uri="{FF2B5EF4-FFF2-40B4-BE49-F238E27FC236}">
                <a16:creationId xmlns:a16="http://schemas.microsoft.com/office/drawing/2014/main" id="{D10ED1E3-FFDA-7625-A13F-701F667B4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19" y="7164473"/>
            <a:ext cx="1086052" cy="795721"/>
          </a:xfrm>
          <a:prstGeom prst="rect">
            <a:avLst/>
          </a:prstGeom>
        </p:spPr>
      </p:pic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B5BCFC47-7C8A-6AC4-9DA4-62551892D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164474"/>
            <a:ext cx="930133" cy="795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48712E-EFB3-ABAF-CF57-91E94C4D2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14497"/>
            <a:ext cx="2162477" cy="1752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4439386" y="0"/>
            <a:ext cx="3848614" cy="5730766"/>
            <a:chOff x="0" y="0"/>
            <a:chExt cx="1054657" cy="15704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4657" cy="1570433"/>
            </a:xfrm>
            <a:custGeom>
              <a:avLst/>
              <a:gdLst/>
              <a:ahLst/>
              <a:cxnLst/>
              <a:rect l="l" t="t" r="r" b="b"/>
              <a:pathLst>
                <a:path w="1054657" h="1570433">
                  <a:moveTo>
                    <a:pt x="0" y="0"/>
                  </a:moveTo>
                  <a:lnTo>
                    <a:pt x="1054657" y="0"/>
                  </a:lnTo>
                  <a:lnTo>
                    <a:pt x="1054657" y="1570433"/>
                  </a:lnTo>
                  <a:lnTo>
                    <a:pt x="0" y="1570433"/>
                  </a:lnTo>
                  <a:close/>
                </a:path>
              </a:pathLst>
            </a:custGeom>
            <a:blipFill>
              <a:blip r:embed="rId2"/>
              <a:stretch>
                <a:fillRect l="-5839" r="-583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400257" y="7681041"/>
            <a:ext cx="896714" cy="3975538"/>
            <a:chOff x="0" y="0"/>
            <a:chExt cx="236172" cy="10470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6172" cy="1047055"/>
            </a:xfrm>
            <a:custGeom>
              <a:avLst/>
              <a:gdLst/>
              <a:ahLst/>
              <a:cxnLst/>
              <a:rect l="l" t="t" r="r" b="b"/>
              <a:pathLst>
                <a:path w="236172" h="1047055">
                  <a:moveTo>
                    <a:pt x="0" y="0"/>
                  </a:moveTo>
                  <a:lnTo>
                    <a:pt x="236172" y="0"/>
                  </a:lnTo>
                  <a:lnTo>
                    <a:pt x="236172" y="1047055"/>
                  </a:lnTo>
                  <a:lnTo>
                    <a:pt x="0" y="1047055"/>
                  </a:lnTo>
                  <a:close/>
                </a:path>
              </a:pathLst>
            </a:custGeom>
            <a:solidFill>
              <a:srgbClr val="CA813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36172" cy="110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991029" y="-1110155"/>
            <a:ext cx="896714" cy="3975538"/>
            <a:chOff x="0" y="0"/>
            <a:chExt cx="236172" cy="10470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6172" cy="1047055"/>
            </a:xfrm>
            <a:custGeom>
              <a:avLst/>
              <a:gdLst/>
              <a:ahLst/>
              <a:cxnLst/>
              <a:rect l="l" t="t" r="r" b="b"/>
              <a:pathLst>
                <a:path w="236172" h="1047055">
                  <a:moveTo>
                    <a:pt x="0" y="0"/>
                  </a:moveTo>
                  <a:lnTo>
                    <a:pt x="236172" y="0"/>
                  </a:lnTo>
                  <a:lnTo>
                    <a:pt x="236172" y="1047055"/>
                  </a:lnTo>
                  <a:lnTo>
                    <a:pt x="0" y="1047055"/>
                  </a:lnTo>
                  <a:close/>
                </a:path>
              </a:pathLst>
            </a:custGeom>
            <a:solidFill>
              <a:srgbClr val="CA813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36172" cy="110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11118" y="1031353"/>
            <a:ext cx="917965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dirty="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AtliQ Grands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DC4FD4-3FBB-54D7-CC23-C2F5642923E7}"/>
              </a:ext>
            </a:extLst>
          </p:cNvPr>
          <p:cNvSpPr txBox="1"/>
          <p:nvPr/>
        </p:nvSpPr>
        <p:spPr>
          <a:xfrm>
            <a:off x="990600" y="2748483"/>
            <a:ext cx="12420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AtliQ Grand has been serving in the hospitality industry for the past 20 years. It operates a chain of hotels across four major cities in India—Delhi, Bangalore, Mumbai, and Hyderabad.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300A9-0F1F-03E7-8218-596E692CF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14497"/>
            <a:ext cx="2162477" cy="1752845"/>
          </a:xfrm>
          <a:prstGeom prst="rect">
            <a:avLst/>
          </a:prstGeom>
        </p:spPr>
      </p:pic>
      <p:pic>
        <p:nvPicPr>
          <p:cNvPr id="18" name="Picture 17" descr="A map of india with red dots&#10;&#10;AI-generated content may be incorrect.">
            <a:extLst>
              <a:ext uri="{FF2B5EF4-FFF2-40B4-BE49-F238E27FC236}">
                <a16:creationId xmlns:a16="http://schemas.microsoft.com/office/drawing/2014/main" id="{4A5724D1-4A9E-DF95-6597-C90AD5DE8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549400"/>
            <a:ext cx="38862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arge building with cars parked in front of it&#10;&#10;AI-generated content may be incorrect.">
            <a:extLst>
              <a:ext uri="{FF2B5EF4-FFF2-40B4-BE49-F238E27FC236}">
                <a16:creationId xmlns:a16="http://schemas.microsoft.com/office/drawing/2014/main" id="{77B63E4B-4C87-F777-30C4-4448D476A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271" y="3848100"/>
            <a:ext cx="4008097" cy="3239036"/>
          </a:xfrm>
          <a:prstGeom prst="rect">
            <a:avLst/>
          </a:prstGeom>
        </p:spPr>
      </p:pic>
      <p:pic>
        <p:nvPicPr>
          <p:cNvPr id="18" name="Picture 17" descr="A building with many windows&#10;&#10;AI-generated content may be incorrect.">
            <a:extLst>
              <a:ext uri="{FF2B5EF4-FFF2-40B4-BE49-F238E27FC236}">
                <a16:creationId xmlns:a16="http://schemas.microsoft.com/office/drawing/2014/main" id="{7CEC2FBA-D015-DA7A-22EB-300C29387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6" y="3848100"/>
            <a:ext cx="4474330" cy="3108924"/>
          </a:xfrm>
          <a:prstGeom prst="rect">
            <a:avLst/>
          </a:prstGeom>
        </p:spPr>
      </p:pic>
      <p:pic>
        <p:nvPicPr>
          <p:cNvPr id="20" name="Picture 19" descr="A building with a glass door&#10;&#10;AI-generated content may be incorrect.">
            <a:extLst>
              <a:ext uri="{FF2B5EF4-FFF2-40B4-BE49-F238E27FC236}">
                <a16:creationId xmlns:a16="http://schemas.microsoft.com/office/drawing/2014/main" id="{B522D5DC-501A-0CBD-048A-7E498C87E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12" y="3856463"/>
            <a:ext cx="4474330" cy="3153338"/>
          </a:xfrm>
          <a:prstGeom prst="rect">
            <a:avLst/>
          </a:prstGeom>
        </p:spPr>
      </p:pic>
      <p:pic>
        <p:nvPicPr>
          <p:cNvPr id="26" name="Picture 25" descr="A pool with palm trees and buildings&#10;&#10;AI-generated content may be incorrect.">
            <a:extLst>
              <a:ext uri="{FF2B5EF4-FFF2-40B4-BE49-F238E27FC236}">
                <a16:creationId xmlns:a16="http://schemas.microsoft.com/office/drawing/2014/main" id="{7EC21C18-F370-C221-BF90-8462282DA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34" y="3848100"/>
            <a:ext cx="4187066" cy="315333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A339A17-67A8-B113-2FF0-593EA541540C}"/>
              </a:ext>
            </a:extLst>
          </p:cNvPr>
          <p:cNvSpPr/>
          <p:nvPr/>
        </p:nvSpPr>
        <p:spPr>
          <a:xfrm>
            <a:off x="1045297" y="7273906"/>
            <a:ext cx="2976446" cy="7590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AtliQ Bay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CAF82C-6904-AEB0-7647-42DFC2D4D8B4}"/>
              </a:ext>
            </a:extLst>
          </p:cNvPr>
          <p:cNvSpPr/>
          <p:nvPr/>
        </p:nvSpPr>
        <p:spPr>
          <a:xfrm>
            <a:off x="5402005" y="7276694"/>
            <a:ext cx="2976446" cy="76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3200" dirty="0">
                <a:solidFill>
                  <a:schemeClr val="tx1"/>
                </a:solidFill>
              </a:rPr>
              <a:t>   AtliQ Palace	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01D442-0CFE-3EEB-2835-621F5020D1D6}"/>
              </a:ext>
            </a:extLst>
          </p:cNvPr>
          <p:cNvSpPr/>
          <p:nvPr/>
        </p:nvSpPr>
        <p:spPr>
          <a:xfrm>
            <a:off x="14628376" y="7270926"/>
            <a:ext cx="2759629" cy="76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AtliQ Exotica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B8F7E0-83C6-F631-1564-B33D0D7DA26A}"/>
              </a:ext>
            </a:extLst>
          </p:cNvPr>
          <p:cNvSpPr/>
          <p:nvPr/>
        </p:nvSpPr>
        <p:spPr>
          <a:xfrm>
            <a:off x="10054853" y="7270926"/>
            <a:ext cx="3221475" cy="76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AtliQ Season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15B04-3E92-E2DA-BB90-3C92792ED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26" y="342900"/>
            <a:ext cx="2162477" cy="1752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3EA95-F674-E106-4DDC-A2B8A511F163}"/>
              </a:ext>
            </a:extLst>
          </p:cNvPr>
          <p:cNvSpPr txBox="1"/>
          <p:nvPr/>
        </p:nvSpPr>
        <p:spPr>
          <a:xfrm>
            <a:off x="4572000" y="495604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AtliQ</a:t>
            </a:r>
            <a:r>
              <a:rPr lang="en-IN" dirty="0"/>
              <a:t> Grands: Hotel Categories</a:t>
            </a: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67D4549A-9D24-C391-F226-851C1F621D0C}"/>
              </a:ext>
            </a:extLst>
          </p:cNvPr>
          <p:cNvSpPr txBox="1"/>
          <p:nvPr/>
        </p:nvSpPr>
        <p:spPr>
          <a:xfrm>
            <a:off x="5138604" y="1087108"/>
            <a:ext cx="801079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IN" sz="8000" dirty="0">
                <a:solidFill>
                  <a:schemeClr val="bg1"/>
                </a:solidFill>
              </a:rPr>
              <a:t> Hotel Categories</a:t>
            </a:r>
            <a:endParaRPr lang="en-US" sz="8000" dirty="0">
              <a:solidFill>
                <a:schemeClr val="bg1"/>
              </a:solidFill>
              <a:latin typeface="Roca One"/>
              <a:ea typeface="Roca One"/>
              <a:cs typeface="Roca One"/>
              <a:sym typeface="Roca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room with a large round table and chairs&#10;&#10;AI-generated content may be incorrect.">
            <a:extLst>
              <a:ext uri="{FF2B5EF4-FFF2-40B4-BE49-F238E27FC236}">
                <a16:creationId xmlns:a16="http://schemas.microsoft.com/office/drawing/2014/main" id="{DCCEFBD7-178E-F2F8-B51B-F54B2842A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2" y="3645785"/>
            <a:ext cx="4456737" cy="2971158"/>
          </a:xfrm>
          <a:prstGeom prst="rect">
            <a:avLst/>
          </a:prstGeom>
        </p:spPr>
      </p:pic>
      <p:pic>
        <p:nvPicPr>
          <p:cNvPr id="34" name="Picture 33" descr="A room with two beds and a glass door&#10;&#10;AI-generated content may be incorrect.">
            <a:extLst>
              <a:ext uri="{FF2B5EF4-FFF2-40B4-BE49-F238E27FC236}">
                <a16:creationId xmlns:a16="http://schemas.microsoft.com/office/drawing/2014/main" id="{B8CC97A8-7D26-8413-00EA-6A3267F2D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648983"/>
            <a:ext cx="3822024" cy="2989034"/>
          </a:xfrm>
          <a:prstGeom prst="rect">
            <a:avLst/>
          </a:prstGeom>
        </p:spPr>
      </p:pic>
      <p:pic>
        <p:nvPicPr>
          <p:cNvPr id="36" name="Picture 35" descr="A bed in a room&#10;&#10;AI-generated content may be incorrect.">
            <a:extLst>
              <a:ext uri="{FF2B5EF4-FFF2-40B4-BE49-F238E27FC236}">
                <a16:creationId xmlns:a16="http://schemas.microsoft.com/office/drawing/2014/main" id="{6FBF5392-2DD9-93B0-7D40-853C45143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770" y="3645785"/>
            <a:ext cx="4065965" cy="2989034"/>
          </a:xfrm>
          <a:prstGeom prst="rect">
            <a:avLst/>
          </a:prstGeom>
        </p:spPr>
      </p:pic>
      <p:pic>
        <p:nvPicPr>
          <p:cNvPr id="38" name="Picture 37" descr="A bed in a hotel room&#10;&#10;AI-generated content may be incorrect.">
            <a:extLst>
              <a:ext uri="{FF2B5EF4-FFF2-40B4-BE49-F238E27FC236}">
                <a16:creationId xmlns:a16="http://schemas.microsoft.com/office/drawing/2014/main" id="{5D68F5E3-652C-2927-A169-A70497A15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887" y="3645785"/>
            <a:ext cx="4065965" cy="297115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A564A29-F8CF-A3E0-C7E3-9D24F5B164E1}"/>
              </a:ext>
            </a:extLst>
          </p:cNvPr>
          <p:cNvSpPr/>
          <p:nvPr/>
        </p:nvSpPr>
        <p:spPr>
          <a:xfrm>
            <a:off x="10384956" y="7065105"/>
            <a:ext cx="2133601" cy="76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Standard</a:t>
            </a:r>
            <a:endParaRPr lang="en-IN" sz="44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F39EF00-8C16-7E7F-296F-EC471C1CE7AB}"/>
              </a:ext>
            </a:extLst>
          </p:cNvPr>
          <p:cNvSpPr/>
          <p:nvPr/>
        </p:nvSpPr>
        <p:spPr>
          <a:xfrm>
            <a:off x="1292613" y="7087864"/>
            <a:ext cx="2479783" cy="76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Presidential</a:t>
            </a:r>
            <a:endParaRPr lang="en-IN" sz="44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F48D29-2415-01B4-9479-D9C5FF75539C}"/>
              </a:ext>
            </a:extLst>
          </p:cNvPr>
          <p:cNvSpPr/>
          <p:nvPr/>
        </p:nvSpPr>
        <p:spPr>
          <a:xfrm>
            <a:off x="14874745" y="7062015"/>
            <a:ext cx="2133602" cy="76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Elite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1D5E7F-01D9-FE13-CF40-324480343345}"/>
              </a:ext>
            </a:extLst>
          </p:cNvPr>
          <p:cNvSpPr/>
          <p:nvPr/>
        </p:nvSpPr>
        <p:spPr>
          <a:xfrm>
            <a:off x="5776520" y="7068195"/>
            <a:ext cx="2479783" cy="76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Premium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143C1-CAC5-F3EA-3FED-031D57E28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74" y="266700"/>
            <a:ext cx="2162477" cy="1752845"/>
          </a:xfrm>
          <a:prstGeom prst="rect">
            <a:avLst/>
          </a:prstGeom>
        </p:spPr>
      </p:pic>
      <p:sp>
        <p:nvSpPr>
          <p:cNvPr id="2" name="TextBox 15">
            <a:extLst>
              <a:ext uri="{FF2B5EF4-FFF2-40B4-BE49-F238E27FC236}">
                <a16:creationId xmlns:a16="http://schemas.microsoft.com/office/drawing/2014/main" id="{89DE4FC0-1C02-67DE-9E86-524EACA9D997}"/>
              </a:ext>
            </a:extLst>
          </p:cNvPr>
          <p:cNvSpPr txBox="1"/>
          <p:nvPr/>
        </p:nvSpPr>
        <p:spPr>
          <a:xfrm>
            <a:off x="4674177" y="1157061"/>
            <a:ext cx="8506494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IN" sz="8000" dirty="0">
                <a:solidFill>
                  <a:schemeClr val="bg1"/>
                </a:solidFill>
              </a:rPr>
              <a:t>Room Categories</a:t>
            </a:r>
            <a:endParaRPr lang="en-US" sz="8000" dirty="0">
              <a:solidFill>
                <a:schemeClr val="bg1"/>
              </a:solidFill>
              <a:latin typeface="Roca One"/>
              <a:ea typeface="Roca One"/>
              <a:cs typeface="Roca One"/>
              <a:sym typeface="Roca One"/>
            </a:endParaRPr>
          </a:p>
        </p:txBody>
      </p:sp>
    </p:spTree>
    <p:extLst>
      <p:ext uri="{BB962C8B-B14F-4D97-AF65-F5344CB8AC3E}">
        <p14:creationId xmlns:p14="http://schemas.microsoft.com/office/powerpoint/2010/main" val="198321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4714608" y="1578131"/>
            <a:ext cx="8506494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dirty="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Data 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9AFF7F-321C-1DE8-CDE0-B33F12F0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24030"/>
            <a:ext cx="8506494" cy="5794277"/>
          </a:xfrm>
          <a:prstGeom prst="rect">
            <a:avLst/>
          </a:prstGeom>
        </p:spPr>
      </p:pic>
      <p:grpSp>
        <p:nvGrpSpPr>
          <p:cNvPr id="25" name="Group 7">
            <a:extLst>
              <a:ext uri="{FF2B5EF4-FFF2-40B4-BE49-F238E27FC236}">
                <a16:creationId xmlns:a16="http://schemas.microsoft.com/office/drawing/2014/main" id="{B9D4883F-9BFD-D64C-F5D5-6A8AE1C428AD}"/>
              </a:ext>
            </a:extLst>
          </p:cNvPr>
          <p:cNvGrpSpPr/>
          <p:nvPr/>
        </p:nvGrpSpPr>
        <p:grpSpPr>
          <a:xfrm rot="5400000">
            <a:off x="12223531" y="1523972"/>
            <a:ext cx="3975537" cy="7238999"/>
            <a:chOff x="-10485" y="-357784"/>
            <a:chExt cx="262163" cy="1404839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DABF887B-D9CE-4896-7D9E-E01A0A0395A0}"/>
                </a:ext>
              </a:extLst>
            </p:cNvPr>
            <p:cNvSpPr/>
            <p:nvPr/>
          </p:nvSpPr>
          <p:spPr>
            <a:xfrm rot="16200000">
              <a:off x="-555871" y="187602"/>
              <a:ext cx="1352936" cy="262163"/>
            </a:xfrm>
            <a:custGeom>
              <a:avLst/>
              <a:gdLst/>
              <a:ahLst/>
              <a:cxnLst/>
              <a:rect l="l" t="t" r="r" b="b"/>
              <a:pathLst>
                <a:path w="236172" h="1047055">
                  <a:moveTo>
                    <a:pt x="0" y="0"/>
                  </a:moveTo>
                  <a:lnTo>
                    <a:pt x="236172" y="0"/>
                  </a:lnTo>
                  <a:lnTo>
                    <a:pt x="236172" y="1047055"/>
                  </a:lnTo>
                  <a:lnTo>
                    <a:pt x="0" y="1047055"/>
                  </a:lnTo>
                  <a:close/>
                </a:path>
              </a:pathLst>
            </a:custGeom>
            <a:solidFill>
              <a:srgbClr val="CA813B"/>
            </a:solidFill>
          </p:spPr>
          <p:txBody>
            <a:bodyPr/>
            <a:lstStyle/>
            <a:p>
              <a:r>
                <a:rPr lang="en-IN" sz="3600" dirty="0">
                  <a:solidFill>
                    <a:schemeClr val="bg1"/>
                  </a:solidFill>
                </a:rPr>
                <a:t>1. </a:t>
              </a:r>
              <a:r>
                <a:rPr lang="en-IN" sz="3600" dirty="0" err="1">
                  <a:solidFill>
                    <a:schemeClr val="bg1"/>
                  </a:solidFill>
                </a:rPr>
                <a:t>Dim_date.csv</a:t>
              </a:r>
              <a:endParaRPr lang="en-IN" sz="3600" dirty="0">
                <a:solidFill>
                  <a:schemeClr val="bg1"/>
                </a:solidFill>
              </a:endParaRPr>
            </a:p>
            <a:p>
              <a:r>
                <a:rPr lang="en-IN" sz="3600" dirty="0">
                  <a:solidFill>
                    <a:schemeClr val="bg1"/>
                  </a:solidFill>
                </a:rPr>
                <a:t>2. </a:t>
              </a:r>
              <a:r>
                <a:rPr lang="en-IN" sz="3600" dirty="0" err="1">
                  <a:solidFill>
                    <a:schemeClr val="bg1"/>
                  </a:solidFill>
                </a:rPr>
                <a:t>Dim_hotels.csv</a:t>
              </a:r>
              <a:endParaRPr lang="en-IN" sz="3600" dirty="0">
                <a:solidFill>
                  <a:schemeClr val="bg1"/>
                </a:solidFill>
              </a:endParaRPr>
            </a:p>
            <a:p>
              <a:r>
                <a:rPr lang="en-IN" sz="3600" dirty="0">
                  <a:solidFill>
                    <a:schemeClr val="bg1"/>
                  </a:solidFill>
                </a:rPr>
                <a:t>3. </a:t>
              </a:r>
              <a:r>
                <a:rPr lang="en-IN" sz="3600" dirty="0" err="1">
                  <a:solidFill>
                    <a:schemeClr val="bg1"/>
                  </a:solidFill>
                </a:rPr>
                <a:t>Dim_rooms.csv</a:t>
              </a:r>
              <a:endParaRPr lang="en-IN" sz="3600" dirty="0">
                <a:solidFill>
                  <a:schemeClr val="bg1"/>
                </a:solidFill>
              </a:endParaRPr>
            </a:p>
            <a:p>
              <a:r>
                <a:rPr lang="en-IN" sz="3600" dirty="0">
                  <a:solidFill>
                    <a:schemeClr val="bg1"/>
                  </a:solidFill>
                </a:rPr>
                <a:t>4. </a:t>
              </a:r>
              <a:r>
                <a:rPr lang="en-IN" sz="3600" dirty="0" err="1">
                  <a:solidFill>
                    <a:schemeClr val="bg1"/>
                  </a:solidFill>
                </a:rPr>
                <a:t>Fact_aggregated_bookings.csv</a:t>
              </a:r>
              <a:endParaRPr lang="en-IN" sz="3600" dirty="0">
                <a:solidFill>
                  <a:schemeClr val="bg1"/>
                </a:solidFill>
              </a:endParaRPr>
            </a:p>
            <a:p>
              <a:r>
                <a:rPr lang="en-IN" sz="3600" dirty="0">
                  <a:solidFill>
                    <a:schemeClr val="bg1"/>
                  </a:solidFill>
                </a:rPr>
                <a:t>5. </a:t>
              </a:r>
              <a:r>
                <a:rPr lang="en-IN" sz="3600" dirty="0" err="1">
                  <a:solidFill>
                    <a:schemeClr val="bg1"/>
                  </a:solidFill>
                </a:rPr>
                <a:t>Fact_bookings.csv</a:t>
              </a:r>
              <a:endParaRPr lang="en-IN" sz="3600" dirty="0">
                <a:solidFill>
                  <a:schemeClr val="bg1"/>
                </a:solidFill>
              </a:endParaRPr>
            </a:p>
            <a:p>
              <a:r>
                <a:rPr lang="en-IN" sz="3600" dirty="0">
                  <a:solidFill>
                    <a:schemeClr val="bg1"/>
                  </a:solidFill>
                </a:rPr>
                <a:t>6. </a:t>
              </a:r>
              <a:r>
                <a:rPr lang="en-IN" sz="3600" dirty="0" err="1">
                  <a:solidFill>
                    <a:schemeClr val="bg1"/>
                  </a:solidFill>
                </a:rPr>
                <a:t>New_data_august.csv</a:t>
              </a:r>
              <a:endParaRPr lang="en-IN" sz="36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76A366CF-1988-2D6A-C2A2-44523475922B}"/>
                </a:ext>
              </a:extLst>
            </p:cNvPr>
            <p:cNvSpPr txBox="1"/>
            <p:nvPr/>
          </p:nvSpPr>
          <p:spPr>
            <a:xfrm>
              <a:off x="0" y="-57150"/>
              <a:ext cx="236172" cy="1104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3"/>
                </a:lnSpc>
              </a:pPr>
              <a:endParaRPr/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3B7D258-4CE6-55BE-80AB-800FA365E460}"/>
              </a:ext>
            </a:extLst>
          </p:cNvPr>
          <p:cNvSpPr/>
          <p:nvPr/>
        </p:nvSpPr>
        <p:spPr>
          <a:xfrm>
            <a:off x="9649494" y="5143500"/>
            <a:ext cx="1018506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D3A18D-63FF-2E90-5450-C7060721642D}"/>
              </a:ext>
            </a:extLst>
          </p:cNvPr>
          <p:cNvSpPr/>
          <p:nvPr/>
        </p:nvSpPr>
        <p:spPr>
          <a:xfrm>
            <a:off x="13563600" y="7277100"/>
            <a:ext cx="685800" cy="990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 descr="A logo with orange circles and black text&#10;&#10;AI-generated content may be incorrect.">
            <a:extLst>
              <a:ext uri="{FF2B5EF4-FFF2-40B4-BE49-F238E27FC236}">
                <a16:creationId xmlns:a16="http://schemas.microsoft.com/office/drawing/2014/main" id="{CD96C842-367A-D191-3951-187E88F24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8413552"/>
            <a:ext cx="257175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29AF1B-B3BC-AC0E-2746-89BA7DE17196}"/>
              </a:ext>
            </a:extLst>
          </p:cNvPr>
          <p:cNvSpPr txBox="1"/>
          <p:nvPr/>
        </p:nvSpPr>
        <p:spPr>
          <a:xfrm>
            <a:off x="1066800" y="800100"/>
            <a:ext cx="1478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ystem-ui"/>
              </a:rPr>
              <a:t>1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system-ui"/>
              </a:rPr>
              <a:t>. </a:t>
            </a:r>
            <a:r>
              <a:rPr lang="en-US" sz="4000" dirty="0">
                <a:solidFill>
                  <a:schemeClr val="bg1"/>
                </a:solidFill>
                <a:latin typeface="system-ui"/>
              </a:rPr>
              <a:t>W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system-ui"/>
              </a:rPr>
              <a:t>hat is the occupancy rate for different cities?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2CD12-47B5-D4CF-A953-41DCE32B8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0" y="2615304"/>
            <a:ext cx="5257800" cy="4591050"/>
          </a:xfrm>
          <a:prstGeom prst="rect">
            <a:avLst/>
          </a:prstGeom>
        </p:spPr>
      </p:pic>
      <p:pic>
        <p:nvPicPr>
          <p:cNvPr id="8" name="Picture 7" descr="A computer code with blue and green text&#10;&#10;AI-generated content may be incorrect.">
            <a:extLst>
              <a:ext uri="{FF2B5EF4-FFF2-40B4-BE49-F238E27FC236}">
                <a16:creationId xmlns:a16="http://schemas.microsoft.com/office/drawing/2014/main" id="{61679A6F-5369-2C0B-7019-BAE9A2281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615304"/>
            <a:ext cx="11458575" cy="459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06DEE-D00B-34E3-5700-48BFA178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337" y="7658100"/>
            <a:ext cx="3276600" cy="24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6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6BC3349-5FA9-FCDE-6E9F-89636421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0" y="2891883"/>
            <a:ext cx="5472002" cy="5310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07D84-85F9-238E-5AB7-E9984A5C2828}"/>
              </a:ext>
            </a:extLst>
          </p:cNvPr>
          <p:cNvSpPr txBox="1"/>
          <p:nvPr/>
        </p:nvSpPr>
        <p:spPr>
          <a:xfrm>
            <a:off x="1066800" y="800100"/>
            <a:ext cx="140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2. How does performance vary between weekdays and weekends, and which period demonstrates better results?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0052607-E749-9570-AB08-5C15100A3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81362"/>
            <a:ext cx="11695048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F69BDC-1A69-F15C-2BDB-B625145BE8DA}"/>
              </a:ext>
            </a:extLst>
          </p:cNvPr>
          <p:cNvSpPr txBox="1"/>
          <p:nvPr/>
        </p:nvSpPr>
        <p:spPr>
          <a:xfrm>
            <a:off x="1066800" y="800100"/>
            <a:ext cx="140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system-ui"/>
              </a:rPr>
              <a:t>3. What is the average occupancy rate in each room categories?</a:t>
            </a:r>
            <a:br>
              <a:rPr lang="en-US" sz="4000" b="0" i="0" dirty="0">
                <a:solidFill>
                  <a:schemeClr val="bg1"/>
                </a:solidFill>
                <a:effectLst/>
                <a:latin typeface="menlo"/>
              </a:rPr>
            </a:b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D4BEBC2-AD17-1D0B-B321-7C0943BD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359442"/>
            <a:ext cx="11229975" cy="4697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9B1C5-8A97-9A6B-882D-2C80C513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881" y="7505700"/>
            <a:ext cx="3448319" cy="256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A17BB7-946A-0AB8-4BE3-AC820EE2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2386391"/>
            <a:ext cx="5448965" cy="46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8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29AF1B-B3BC-AC0E-2746-89BA7DE17196}"/>
              </a:ext>
            </a:extLst>
          </p:cNvPr>
          <p:cNvSpPr txBox="1"/>
          <p:nvPr/>
        </p:nvSpPr>
        <p:spPr>
          <a:xfrm>
            <a:off x="1066800" y="800100"/>
            <a:ext cx="1478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ystem-ui"/>
              </a:rPr>
              <a:t>4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system-ui"/>
              </a:rPr>
              <a:t>. What is the Revenue realized per city?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9BD92-4F7A-B542-54F8-4E81F48B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2696834"/>
            <a:ext cx="5257800" cy="4580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86B44-F552-1C3A-4A8D-E1EC4305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1" y="7581900"/>
            <a:ext cx="3200400" cy="2381349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58C14D4-91C9-F8B2-3290-8FEA942C5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6834"/>
            <a:ext cx="11606940" cy="45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7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720715B-B409-490F-B705-2A8FE87905F8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200</Words>
  <Application>Microsoft Office PowerPoint</Application>
  <PresentationFormat>Custom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Roca One</vt:lpstr>
      <vt:lpstr>Arial</vt:lpstr>
      <vt:lpstr>system-ui</vt:lpstr>
      <vt:lpstr>Calibri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Kanchan Sinha</dc:creator>
  <cp:lastModifiedBy>Kanchan Sinha</cp:lastModifiedBy>
  <cp:revision>5</cp:revision>
  <dcterms:created xsi:type="dcterms:W3CDTF">2006-08-16T00:00:00Z</dcterms:created>
  <dcterms:modified xsi:type="dcterms:W3CDTF">2025-09-21T07:29:36Z</dcterms:modified>
  <dc:identifier>DAGzEBmIGw0</dc:identifier>
</cp:coreProperties>
</file>